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432" r:id="rId1"/>
  </p:sld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p:scale>
          <a:sx n="100" d="100"/>
          <a:sy n="100" d="100"/>
        </p:scale>
        <p:origin x="1134" y="-6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hdphoto4.wdp>
</file>

<file path=ppt/media/hdphoto5.wdp>
</file>

<file path=ppt/media/hdphoto6.wdp>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82879" y="182879"/>
            <a:ext cx="8778240" cy="649224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32485" y="882376"/>
            <a:ext cx="7475220" cy="2926080"/>
          </a:xfrm>
        </p:spPr>
        <p:txBody>
          <a:bodyPr anchor="b">
            <a:normAutofit/>
          </a:bodyPr>
          <a:lstStyle>
            <a:lvl1pPr algn="ctr">
              <a:lnSpc>
                <a:spcPct val="85000"/>
              </a:lnSpc>
              <a:defRPr sz="6000" b="1" cap="all"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282148" y="3869635"/>
            <a:ext cx="6575895" cy="1388165"/>
          </a:xfrm>
        </p:spPr>
        <p:txBody>
          <a:bodyPr>
            <a:normAutofit/>
          </a:bodyPr>
          <a:lstStyle>
            <a:lvl1pPr marL="0" indent="0" algn="ctr">
              <a:spcBef>
                <a:spcPts val="1000"/>
              </a:spcBef>
              <a:buNone/>
              <a:defRPr sz="1800">
                <a:solidFill>
                  <a:schemeClr val="tx1"/>
                </a:solidFill>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solidFill>
              </a:defRPr>
            </a:lvl1pPr>
          </a:lstStyle>
          <a:p>
            <a:fld id="{B61BEF0D-F0BB-DE4B-95CE-6DB70DBA9567}" type="datetimeFigureOut">
              <a:rPr lang="en-US" smtClean="0"/>
              <a:pPr/>
              <a:t>7/29/2013</a:t>
            </a:fld>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D57F1E4F-1CFF-5643-939E-217C01CDF565}" type="slidenum">
              <a:rPr lang="en-US" smtClean="0"/>
              <a:pPr/>
              <a:t>‹#›</a:t>
            </a:fld>
            <a:endParaRPr lang="en-US" dirty="0"/>
          </a:p>
        </p:txBody>
      </p:sp>
      <p:cxnSp>
        <p:nvCxnSpPr>
          <p:cNvPr id="8" name="Straight Connector 7"/>
          <p:cNvCxnSpPr/>
          <p:nvPr/>
        </p:nvCxnSpPr>
        <p:spPr>
          <a:xfrm>
            <a:off x="1483995" y="3733800"/>
            <a:ext cx="61722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9093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61477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762000"/>
            <a:ext cx="1743075" cy="54102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57250" y="762000"/>
            <a:ext cx="5572125"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4103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spcBef>
                <a:spcPts val="1000"/>
              </a:spcBef>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42734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29818" y="1173575"/>
            <a:ext cx="7475220" cy="2926080"/>
          </a:xfrm>
        </p:spPr>
        <p:txBody>
          <a:bodyPr anchor="b">
            <a:noAutofit/>
          </a:bodyPr>
          <a:lstStyle>
            <a:lvl1pPr algn="ctr">
              <a:lnSpc>
                <a:spcPct val="85000"/>
              </a:lnSpc>
              <a:defRPr sz="6000" b="0" cap="all" baseline="0"/>
            </a:lvl1pPr>
          </a:lstStyle>
          <a:p>
            <a:r>
              <a:rPr lang="en-US" smtClean="0"/>
              <a:t>Click to edit Master title style</a:t>
            </a:r>
            <a:endParaRPr lang="en-US" dirty="0"/>
          </a:p>
        </p:txBody>
      </p:sp>
      <p:sp>
        <p:nvSpPr>
          <p:cNvPr id="3" name="Text Placeholder 2"/>
          <p:cNvSpPr>
            <a:spLocks noGrp="1"/>
          </p:cNvSpPr>
          <p:nvPr>
            <p:ph type="body" idx="1"/>
          </p:nvPr>
        </p:nvSpPr>
        <p:spPr>
          <a:xfrm>
            <a:off x="1282446" y="4154520"/>
            <a:ext cx="6576822" cy="1363806"/>
          </a:xfrm>
        </p:spPr>
        <p:txBody>
          <a:bodyPr anchor="t">
            <a:normAutofit/>
          </a:bodyPr>
          <a:lstStyle>
            <a:lvl1pPr marL="0" indent="0" algn="ctr">
              <a:buNone/>
              <a:defRPr sz="1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7" name="Straight Connector 6"/>
          <p:cNvCxnSpPr/>
          <p:nvPr/>
        </p:nvCxnSpPr>
        <p:spPr>
          <a:xfrm>
            <a:off x="1485900" y="4020408"/>
            <a:ext cx="61722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6986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57250" y="2057399"/>
            <a:ext cx="3566160" cy="40233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00709" y="2057400"/>
            <a:ext cx="3566160" cy="40233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2568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57250" y="2001511"/>
            <a:ext cx="3566160" cy="77724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857250" y="2721483"/>
            <a:ext cx="3566160" cy="33832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01880" y="1999032"/>
            <a:ext cx="3566160" cy="77724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701880" y="2719322"/>
            <a:ext cx="3566160" cy="33832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72077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7163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24626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1097280"/>
            <a:ext cx="2834640" cy="1737360"/>
          </a:xfrm>
        </p:spPr>
        <p:txBody>
          <a:bodyPr anchor="b">
            <a:noAutofit/>
          </a:bodyPr>
          <a:lstStyle>
            <a:lvl1pPr>
              <a:lnSpc>
                <a:spcPct val="90000"/>
              </a:lnSpc>
              <a:defRPr sz="3000" b="0"/>
            </a:lvl1pPr>
          </a:lstStyle>
          <a:p>
            <a:r>
              <a:rPr lang="en-US" smtClean="0"/>
              <a:t>Click to edit Master title style</a:t>
            </a:r>
            <a:endParaRPr lang="en-US" dirty="0"/>
          </a:p>
        </p:txBody>
      </p:sp>
      <p:sp>
        <p:nvSpPr>
          <p:cNvPr id="3" name="Content Placeholder 2"/>
          <p:cNvSpPr>
            <a:spLocks noGrp="1"/>
          </p:cNvSpPr>
          <p:nvPr>
            <p:ph idx="1"/>
          </p:nvPr>
        </p:nvSpPr>
        <p:spPr>
          <a:xfrm>
            <a:off x="4129314" y="1097280"/>
            <a:ext cx="4149638" cy="466344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57250" y="2834640"/>
            <a:ext cx="2834640" cy="2926080"/>
          </a:xfrm>
        </p:spPr>
        <p:txBody>
          <a:bodyPr>
            <a:normAutofit/>
          </a:bodyPr>
          <a:lstStyle>
            <a:lvl1pPr marL="0" indent="0">
              <a:lnSpc>
                <a:spcPct val="100000"/>
              </a:lnSpc>
              <a:spcBef>
                <a:spcPts val="80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59978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7250" y="1097280"/>
            <a:ext cx="2834640" cy="1737360"/>
          </a:xfrm>
        </p:spPr>
        <p:txBody>
          <a:bodyPr anchor="b">
            <a:noAutofit/>
          </a:bodyPr>
          <a:lstStyle>
            <a:lvl1pPr>
              <a:lnSpc>
                <a:spcPct val="90000"/>
              </a:lnSpc>
              <a:defRPr sz="30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019107" y="1069847"/>
            <a:ext cx="4257703" cy="4645153"/>
          </a:xfrm>
        </p:spPr>
        <p:txBody>
          <a:bodyPr lIns="274320" tIns="182880" anchor="t">
            <a:normAutofit/>
          </a:bodyPr>
          <a:lstStyle>
            <a:lvl1pPr marL="0" indent="0">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857250" y="2834640"/>
            <a:ext cx="2834640" cy="2880360"/>
          </a:xfrm>
        </p:spPr>
        <p:txBody>
          <a:bodyPr>
            <a:normAutofit/>
          </a:bodyPr>
          <a:lstStyle>
            <a:lvl1pPr marL="0" indent="0">
              <a:lnSpc>
                <a:spcPct val="100000"/>
              </a:lnSpc>
              <a:spcBef>
                <a:spcPts val="80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7/29/2013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74846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82880" y="182880"/>
            <a:ext cx="8778240" cy="6492240"/>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57250" y="609600"/>
            <a:ext cx="7406640" cy="13563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57251" y="2057400"/>
            <a:ext cx="7404653" cy="4038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7247" y="6223829"/>
            <a:ext cx="1746806" cy="365125"/>
          </a:xfrm>
          <a:prstGeom prst="rect">
            <a:avLst/>
          </a:prstGeom>
        </p:spPr>
        <p:txBody>
          <a:bodyPr vert="horz" lIns="91440" tIns="45720" rIns="91440" bIns="45720" rtlCol="0" anchor="ctr"/>
          <a:lstStyle>
            <a:lvl1pPr algn="l">
              <a:defRPr sz="1000">
                <a:solidFill>
                  <a:schemeClr val="tx1"/>
                </a:solidFill>
              </a:defRPr>
            </a:lvl1pPr>
          </a:lstStyle>
          <a:p>
            <a:fld id="{B61BEF0D-F0BB-DE4B-95CE-6DB70DBA9567}" type="datetimeFigureOut">
              <a:rPr lang="en-US" smtClean="0"/>
              <a:pPr/>
              <a:t>7/29/2013</a:t>
            </a:fld>
            <a:endParaRPr lang="en-US" dirty="0"/>
          </a:p>
        </p:txBody>
      </p:sp>
      <p:sp>
        <p:nvSpPr>
          <p:cNvPr id="5" name="Footer Placeholder 4"/>
          <p:cNvSpPr>
            <a:spLocks noGrp="1"/>
          </p:cNvSpPr>
          <p:nvPr>
            <p:ph type="ftr" sz="quarter" idx="3"/>
          </p:nvPr>
        </p:nvSpPr>
        <p:spPr>
          <a:xfrm>
            <a:off x="2961861" y="6223829"/>
            <a:ext cx="3538331" cy="365125"/>
          </a:xfrm>
          <a:prstGeom prst="rect">
            <a:avLst/>
          </a:prstGeom>
        </p:spPr>
        <p:txBody>
          <a:bodyPr vert="horz" lIns="91440" tIns="45720" rIns="91440" bIns="45720" rtlCol="0" anchor="ctr"/>
          <a:lstStyle>
            <a:lvl1pPr algn="ctr">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6997148" y="6223829"/>
            <a:ext cx="1279663" cy="365125"/>
          </a:xfrm>
          <a:prstGeom prst="rect">
            <a:avLst/>
          </a:prstGeom>
        </p:spPr>
        <p:txBody>
          <a:bodyPr vert="horz" lIns="91440" tIns="45720" rIns="91440" bIns="45720" rtlCol="0" anchor="ctr"/>
          <a:lstStyle>
            <a:lvl1pPr algn="r">
              <a:defRPr sz="1000">
                <a:solidFill>
                  <a:schemeClr val="tx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046692"/>
      </p:ext>
    </p:extLst>
  </p:cSld>
  <p:clrMap bg1="lt1" tx1="dk1" bg2="lt2" tx2="dk2" accent1="accent1" accent2="accent2" accent3="accent3" accent4="accent4" accent5="accent5" accent6="accent6" hlink="hlink" folHlink="folHlink"/>
  <p:sldLayoutIdLst>
    <p:sldLayoutId id="2147484433" r:id="rId1"/>
    <p:sldLayoutId id="2147484434" r:id="rId2"/>
    <p:sldLayoutId id="2147484435" r:id="rId3"/>
    <p:sldLayoutId id="2147484436" r:id="rId4"/>
    <p:sldLayoutId id="2147484437" r:id="rId5"/>
    <p:sldLayoutId id="2147484438" r:id="rId6"/>
    <p:sldLayoutId id="2147484439" r:id="rId7"/>
    <p:sldLayoutId id="2147484440" r:id="rId8"/>
    <p:sldLayoutId id="2147484441" r:id="rId9"/>
    <p:sldLayoutId id="2147484442" r:id="rId10"/>
    <p:sldLayoutId id="2147484443" r:id="rId11"/>
  </p:sldLayoutIdLst>
  <p:txStyles>
    <p:titleStyle>
      <a:lvl1pPr algn="l" defTabSz="6858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171450" indent="-137160" algn="l" defTabSz="685800" rtl="0" eaLnBrk="1" latinLnBrk="0" hangingPunct="1">
        <a:lnSpc>
          <a:spcPct val="90000"/>
        </a:lnSpc>
        <a:spcBef>
          <a:spcPts val="1000"/>
        </a:spcBef>
        <a:buClr>
          <a:schemeClr val="tx1"/>
        </a:buClr>
        <a:buSzPct val="80000"/>
        <a:buFont typeface="Corbel" pitchFamily="34" charset="0"/>
        <a:buChar char="•"/>
        <a:defRPr sz="2000" kern="1200">
          <a:solidFill>
            <a:schemeClr val="tx1"/>
          </a:solidFill>
          <a:latin typeface="+mn-lt"/>
          <a:ea typeface="+mn-ea"/>
          <a:cs typeface="+mn-cs"/>
        </a:defRPr>
      </a:lvl1pPr>
      <a:lvl2pPr marL="342900" indent="-137160" algn="l" defTabSz="685800" rtl="0" eaLnBrk="1" latinLnBrk="0" hangingPunct="1">
        <a:lnSpc>
          <a:spcPct val="90000"/>
        </a:lnSpc>
        <a:spcBef>
          <a:spcPts val="150"/>
        </a:spcBef>
        <a:spcAft>
          <a:spcPts val="300"/>
        </a:spcAft>
        <a:buClr>
          <a:schemeClr val="tx1"/>
        </a:buClr>
        <a:buSzPct val="80000"/>
        <a:buFont typeface="Corbel" pitchFamily="34" charset="0"/>
        <a:buChar char="•"/>
        <a:defRPr sz="1800" kern="1200">
          <a:solidFill>
            <a:schemeClr val="tx1"/>
          </a:solidFill>
          <a:latin typeface="+mn-lt"/>
          <a:ea typeface="+mn-ea"/>
          <a:cs typeface="+mn-cs"/>
        </a:defRPr>
      </a:lvl2pPr>
      <a:lvl3pPr marL="548640" indent="-137160" algn="l" defTabSz="685800" rtl="0" eaLnBrk="1" latinLnBrk="0" hangingPunct="1">
        <a:lnSpc>
          <a:spcPct val="90000"/>
        </a:lnSpc>
        <a:spcBef>
          <a:spcPts val="150"/>
        </a:spcBef>
        <a:spcAft>
          <a:spcPts val="300"/>
        </a:spcAft>
        <a:buClr>
          <a:schemeClr val="tx1"/>
        </a:buClr>
        <a:buSzPct val="80000"/>
        <a:buFont typeface="Corbel" pitchFamily="34" charset="0"/>
        <a:buChar char="•"/>
        <a:defRPr sz="1600" kern="1200">
          <a:solidFill>
            <a:schemeClr val="tx1"/>
          </a:solidFill>
          <a:latin typeface="+mn-lt"/>
          <a:ea typeface="+mn-ea"/>
          <a:cs typeface="+mn-cs"/>
        </a:defRPr>
      </a:lvl3pPr>
      <a:lvl4pPr marL="754380" indent="-137160" algn="l" defTabSz="685800" rtl="0" eaLnBrk="1" latinLnBrk="0" hangingPunct="1">
        <a:lnSpc>
          <a:spcPct val="90000"/>
        </a:lnSpc>
        <a:spcBef>
          <a:spcPts val="150"/>
        </a:spcBef>
        <a:spcAft>
          <a:spcPts val="300"/>
        </a:spcAft>
        <a:buClr>
          <a:schemeClr val="tx1"/>
        </a:buClr>
        <a:buSzPct val="80000"/>
        <a:buFont typeface="Corbel" pitchFamily="34" charset="0"/>
        <a:buChar char="•"/>
        <a:defRPr sz="1400" kern="1200">
          <a:solidFill>
            <a:schemeClr val="tx1"/>
          </a:solidFill>
          <a:latin typeface="+mn-lt"/>
          <a:ea typeface="+mn-ea"/>
          <a:cs typeface="+mn-cs"/>
        </a:defRPr>
      </a:lvl4pPr>
      <a:lvl5pPr marL="920120" indent="-137160" algn="l" defTabSz="685800" rtl="0" eaLnBrk="1" latinLnBrk="0" hangingPunct="1">
        <a:lnSpc>
          <a:spcPct val="90000"/>
        </a:lnSpc>
        <a:spcBef>
          <a:spcPts val="150"/>
        </a:spcBef>
        <a:spcAft>
          <a:spcPts val="300"/>
        </a:spcAft>
        <a:buClr>
          <a:schemeClr val="tx1"/>
        </a:buClr>
        <a:buSzPct val="80000"/>
        <a:buFont typeface="Corbel" pitchFamily="34" charset="0"/>
        <a:buChar char="•"/>
        <a:defRPr sz="1400" kern="1200">
          <a:solidFill>
            <a:schemeClr val="tx1"/>
          </a:solidFill>
          <a:latin typeface="+mn-lt"/>
          <a:ea typeface="+mn-ea"/>
          <a:cs typeface="+mn-cs"/>
        </a:defRPr>
      </a:lvl5pPr>
      <a:lvl6pPr marL="1100000" indent="-171450" algn="l" defTabSz="685800" rtl="0" eaLnBrk="1" latinLnBrk="0" hangingPunct="1">
        <a:lnSpc>
          <a:spcPct val="90000"/>
        </a:lnSpc>
        <a:spcBef>
          <a:spcPts val="150"/>
        </a:spcBef>
        <a:spcAft>
          <a:spcPts val="300"/>
        </a:spcAft>
        <a:buClr>
          <a:schemeClr val="tx1"/>
        </a:buClr>
        <a:buSzPct val="80000"/>
        <a:buFont typeface="Corbel" pitchFamily="34" charset="0"/>
        <a:buChar char="•"/>
        <a:defRPr sz="1400" kern="1200">
          <a:solidFill>
            <a:schemeClr val="tx1"/>
          </a:solidFill>
          <a:latin typeface="+mn-lt"/>
          <a:ea typeface="+mn-ea"/>
          <a:cs typeface="+mn-cs"/>
        </a:defRPr>
      </a:lvl6pPr>
      <a:lvl7pPr marL="1300000" indent="-171450" algn="l" defTabSz="685800" rtl="0" eaLnBrk="1" latinLnBrk="0" hangingPunct="1">
        <a:lnSpc>
          <a:spcPct val="90000"/>
        </a:lnSpc>
        <a:spcBef>
          <a:spcPts val="150"/>
        </a:spcBef>
        <a:spcAft>
          <a:spcPts val="300"/>
        </a:spcAft>
        <a:buClr>
          <a:schemeClr val="tx1"/>
        </a:buClr>
        <a:buSzPct val="80000"/>
        <a:buFont typeface="Corbel" pitchFamily="34" charset="0"/>
        <a:buChar char="•"/>
        <a:defRPr sz="1400" kern="1200">
          <a:solidFill>
            <a:schemeClr val="tx1"/>
          </a:solidFill>
          <a:latin typeface="+mn-lt"/>
          <a:ea typeface="+mn-ea"/>
          <a:cs typeface="+mn-cs"/>
        </a:defRPr>
      </a:lvl7pPr>
      <a:lvl8pPr marL="1500000" indent="-171450" algn="l" defTabSz="685800" rtl="0" eaLnBrk="1" latinLnBrk="0" hangingPunct="1">
        <a:lnSpc>
          <a:spcPct val="90000"/>
        </a:lnSpc>
        <a:spcBef>
          <a:spcPts val="150"/>
        </a:spcBef>
        <a:spcAft>
          <a:spcPts val="300"/>
        </a:spcAft>
        <a:buClr>
          <a:schemeClr val="tx1"/>
        </a:buClr>
        <a:buSzPct val="80000"/>
        <a:buFont typeface="Corbel" pitchFamily="34" charset="0"/>
        <a:buChar char="•"/>
        <a:defRPr sz="1400" kern="1200">
          <a:solidFill>
            <a:schemeClr val="tx1"/>
          </a:solidFill>
          <a:latin typeface="+mn-lt"/>
          <a:ea typeface="+mn-ea"/>
          <a:cs typeface="+mn-cs"/>
        </a:defRPr>
      </a:lvl8pPr>
      <a:lvl9pPr marL="1700000" indent="-171450" algn="l" defTabSz="685800" rtl="0" eaLnBrk="1" latinLnBrk="0" hangingPunct="1">
        <a:lnSpc>
          <a:spcPct val="90000"/>
        </a:lnSpc>
        <a:spcBef>
          <a:spcPts val="150"/>
        </a:spcBef>
        <a:spcAft>
          <a:spcPts val="300"/>
        </a:spcAft>
        <a:buClr>
          <a:schemeClr val="tx1"/>
        </a:buClr>
        <a:buSzPct val="80000"/>
        <a:buFont typeface="Corbel"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9.png"/><Relationship Id="rId1" Type="http://schemas.openxmlformats.org/officeDocument/2006/relationships/slideLayout" Target="../slideLayouts/slideLayout6.xml"/><Relationship Id="rId5" Type="http://schemas.microsoft.com/office/2007/relationships/hdphoto" Target="../media/hdphoto1.wdp"/><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7" Type="http://schemas.microsoft.com/office/2007/relationships/hdphoto" Target="../media/hdphoto5.wdp"/><Relationship Id="rId2" Type="http://schemas.openxmlformats.org/officeDocument/2006/relationships/image" Target="../media/image6.png"/><Relationship Id="rId1" Type="http://schemas.openxmlformats.org/officeDocument/2006/relationships/slideLayout" Target="../slideLayouts/slideLayout6.xml"/><Relationship Id="rId6" Type="http://schemas.openxmlformats.org/officeDocument/2006/relationships/image" Target="../media/image8.png"/><Relationship Id="rId5" Type="http://schemas.microsoft.com/office/2007/relationships/hdphoto" Target="../media/hdphoto4.wdp"/><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2485" y="800183"/>
            <a:ext cx="7475220" cy="2926080"/>
          </a:xfrm>
        </p:spPr>
        <p:txBody>
          <a:bodyPr>
            <a:normAutofit/>
          </a:bodyPr>
          <a:lstStyle/>
          <a:p>
            <a:r>
              <a:rPr lang="en-US" sz="5400" b="1" dirty="0" smtClean="0">
                <a:latin typeface="Arial Black" panose="020B0A04020102020204" pitchFamily="34" charset="0"/>
              </a:rPr>
              <a:t>LM1337</a:t>
            </a:r>
            <a:endParaRPr lang="en-US" sz="5400" b="1" dirty="0">
              <a:latin typeface="Arial Black" panose="020B0A04020102020204" pitchFamily="34"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6700" y="3870960"/>
            <a:ext cx="3700272" cy="2773680"/>
          </a:xfrm>
          <a:prstGeom prst="rect">
            <a:avLst/>
          </a:prstGeom>
        </p:spPr>
      </p:pic>
      <p:sp>
        <p:nvSpPr>
          <p:cNvPr id="3" name="Subtitle 2"/>
          <p:cNvSpPr>
            <a:spLocks noGrp="1"/>
          </p:cNvSpPr>
          <p:nvPr>
            <p:ph type="subTitle" idx="1"/>
          </p:nvPr>
        </p:nvSpPr>
        <p:spPr/>
        <p:txBody>
          <a:bodyPr>
            <a:normAutofit/>
          </a:bodyPr>
          <a:lstStyle/>
          <a:p>
            <a:r>
              <a:rPr lang="en-US" sz="2800" dirty="0" smtClean="0"/>
              <a:t>ENPH 253 Robot Competition</a:t>
            </a:r>
            <a:endParaRPr lang="en-US" sz="2800" i="1" dirty="0"/>
          </a:p>
        </p:txBody>
      </p:sp>
    </p:spTree>
    <p:extLst>
      <p:ext uri="{BB962C8B-B14F-4D97-AF65-F5344CB8AC3E}">
        <p14:creationId xmlns:p14="http://schemas.microsoft.com/office/powerpoint/2010/main" val="18634715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fbcdn-sphotos-g-a.akamaihd.net/hphotos-ak-ash3/546868_10153041175415720_667988688_n.jpg"/>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417" b="96667" l="10000" r="90000">
                        <a14:foregroundMark x1="32188" y1="95729" x2="32708" y2="84167"/>
                        <a14:foregroundMark x1="45208" y1="94167" x2="45000" y2="81667"/>
                        <a14:foregroundMark x1="58333" y1="94479" x2="58333" y2="69583"/>
                        <a14:foregroundMark x1="44792" y1="21979" x2="57083" y2="16458"/>
                        <a14:foregroundMark x1="61563" y1="4375" x2="29479" y2="4167"/>
                        <a14:foregroundMark x1="22917" y1="7604" x2="25729" y2="4167"/>
                        <a14:foregroundMark x1="21667" y1="10104" x2="23646" y2="6354"/>
                        <a14:foregroundMark x1="21354" y1="10521" x2="25729" y2="2500"/>
                        <a14:foregroundMark x1="21458" y1="11354" x2="21042" y2="10625"/>
                      </a14:backgroundRemoval>
                    </a14:imgEffect>
                  </a14:imgLayer>
                </a14:imgProps>
              </a:ext>
              <a:ext uri="{28A0092B-C50C-407E-A947-70E740481C1C}">
                <a14:useLocalDpi xmlns:a14="http://schemas.microsoft.com/office/drawing/2010/main" val="0"/>
              </a:ext>
            </a:extLst>
          </a:blip>
          <a:srcRect/>
          <a:stretch>
            <a:fillRect/>
          </a:stretch>
        </p:blipFill>
        <p:spPr bwMode="auto">
          <a:xfrm>
            <a:off x="2522517" y="688370"/>
            <a:ext cx="4356522" cy="435652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Placeholder 6"/>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25270" y1="37809" x2="23495" y2="34311"/>
                        <a14:foregroundMark x1="61381" y1="19547" x2="63850" y2="17644"/>
                        <a14:foregroundMark x1="72685" y1="20936" x2="70833" y2="18930"/>
                        <a14:foregroundMark x1="64931" y1="17181" x2="67284" y2="16718"/>
                        <a14:foregroundMark x1="78588" y1="60134" x2="78009" y2="56996"/>
                        <a14:foregroundMark x1="80594" y1="43467" x2="80864" y2="37140"/>
                        <a14:foregroundMark x1="69290" y1="17027" x2="73187" y2="19393"/>
                        <a14:backgroundMark x1="23727" y1="43776" x2="20409" y2="33539"/>
                        <a14:backgroundMark x1="26813" y1="67078" x2="17477" y2="59979"/>
                        <a14:backgroundMark x1="24691" y1="60597" x2="19599" y2="53035"/>
                        <a14:backgroundMark x1="24074" y1="58693" x2="23958" y2="57613"/>
                        <a14:backgroundMark x1="74228" y1="59053" x2="75424" y2="57459"/>
                        <a14:backgroundMark x1="79437" y1="67387" x2="73997" y2="61214"/>
                        <a14:backgroundMark x1="83796" y1="26955" x2="76119" y2="23457"/>
                        <a14:backgroundMark x1="31404" y1="20782" x2="31983" y2="19393"/>
                        <a14:backgroundMark x1="45910" y1="17953" x2="44367" y2="17798"/>
                      </a14:backgroundRemoval>
                    </a14:imgEffect>
                    <a14:imgEffect>
                      <a14:colorTemperature colorTemp="53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2522517" y="3771420"/>
            <a:ext cx="3991573" cy="2993680"/>
          </a:xfrm>
          <a:prstGeom prst="rect">
            <a:avLst/>
          </a:prstGeom>
        </p:spPr>
      </p:pic>
    </p:spTree>
    <p:extLst>
      <p:ext uri="{BB962C8B-B14F-4D97-AF65-F5344CB8AC3E}">
        <p14:creationId xmlns:p14="http://schemas.microsoft.com/office/powerpoint/2010/main" val="41698224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n-lt"/>
              </a:rPr>
              <a:t>The Contest</a:t>
            </a:r>
            <a:endParaRPr lang="en-US" dirty="0">
              <a:latin typeface="+mn-lt"/>
            </a:endParaRPr>
          </a:p>
        </p:txBody>
      </p:sp>
      <p:sp>
        <p:nvSpPr>
          <p:cNvPr id="3" name="Content Placeholder 2"/>
          <p:cNvSpPr>
            <a:spLocks noGrp="1"/>
          </p:cNvSpPr>
          <p:nvPr>
            <p:ph idx="1"/>
          </p:nvPr>
        </p:nvSpPr>
        <p:spPr>
          <a:xfrm>
            <a:off x="857250" y="2327910"/>
            <a:ext cx="7406640" cy="4038600"/>
          </a:xfrm>
        </p:spPr>
        <p:txBody>
          <a:bodyPr>
            <a:normAutofit/>
          </a:bodyPr>
          <a:lstStyle/>
          <a:p>
            <a:pPr>
              <a:lnSpc>
                <a:spcPct val="150000"/>
              </a:lnSpc>
            </a:pPr>
            <a:r>
              <a:rPr lang="en-US" sz="2000" dirty="0" smtClean="0"/>
              <a:t>Two autonomous robots face-of on identical sides of an arena.</a:t>
            </a:r>
            <a:endParaRPr lang="en-US" sz="2000" dirty="0"/>
          </a:p>
          <a:p>
            <a:pPr>
              <a:lnSpc>
                <a:spcPct val="150000"/>
              </a:lnSpc>
            </a:pPr>
            <a:r>
              <a:rPr lang="en-US" sz="2000" dirty="0" smtClean="0"/>
              <a:t>Using balls located at the rear of the sloped arena surface, the goal is to knock over more of the targets (placed along the center of the arena) than the other robot in 90 seconds.</a:t>
            </a:r>
          </a:p>
          <a:p>
            <a:pPr>
              <a:lnSpc>
                <a:spcPct val="150000"/>
              </a:lnSpc>
            </a:pPr>
            <a:r>
              <a:rPr lang="en-US" sz="2000" dirty="0" smtClean="0"/>
              <a:t>Available targets emit a 1kHz infrared signal.</a:t>
            </a:r>
          </a:p>
          <a:p>
            <a:pPr>
              <a:lnSpc>
                <a:spcPct val="150000"/>
              </a:lnSpc>
            </a:pPr>
            <a:r>
              <a:rPr lang="en-US" sz="2000" dirty="0" smtClean="0"/>
              <a:t>The rear of the arena emits a 10kHz infrared signal.</a:t>
            </a:r>
          </a:p>
        </p:txBody>
      </p:sp>
    </p:spTree>
    <p:extLst>
      <p:ext uri="{BB962C8B-B14F-4D97-AF65-F5344CB8AC3E}">
        <p14:creationId xmlns:p14="http://schemas.microsoft.com/office/powerpoint/2010/main" val="5259191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90500" y="1607953"/>
            <a:ext cx="6562561" cy="5250047"/>
          </a:xfrm>
          <a:prstGeom prst="rect">
            <a:avLst/>
          </a:prstGeom>
        </p:spPr>
      </p:pic>
      <p:sp>
        <p:nvSpPr>
          <p:cNvPr id="10" name="Title 9"/>
          <p:cNvSpPr>
            <a:spLocks noGrp="1"/>
          </p:cNvSpPr>
          <p:nvPr>
            <p:ph type="title"/>
          </p:nvPr>
        </p:nvSpPr>
        <p:spPr/>
        <p:txBody>
          <a:bodyPr/>
          <a:lstStyle/>
          <a:p>
            <a:r>
              <a:rPr lang="en-US" dirty="0" smtClean="0">
                <a:latin typeface="+mn-lt"/>
              </a:rPr>
              <a:t>The Arena</a:t>
            </a:r>
            <a:endParaRPr lang="en-US" dirty="0">
              <a:latin typeface="+mn-lt"/>
            </a:endParaRPr>
          </a:p>
        </p:txBody>
      </p:sp>
      <p:sp>
        <p:nvSpPr>
          <p:cNvPr id="11" name="TextBox 10"/>
          <p:cNvSpPr txBox="1"/>
          <p:nvPr/>
        </p:nvSpPr>
        <p:spPr>
          <a:xfrm>
            <a:off x="5087234" y="1569217"/>
            <a:ext cx="1997461" cy="646331"/>
          </a:xfrm>
          <a:prstGeom prst="rect">
            <a:avLst/>
          </a:prstGeom>
          <a:noFill/>
        </p:spPr>
        <p:txBody>
          <a:bodyPr wrap="square" rtlCol="0">
            <a:spAutoFit/>
          </a:bodyPr>
          <a:lstStyle/>
          <a:p>
            <a:pPr algn="r"/>
            <a:r>
              <a:rPr lang="en-US" dirty="0" smtClean="0">
                <a:solidFill>
                  <a:schemeClr val="accent2"/>
                </a:solidFill>
              </a:rPr>
              <a:t>Collection area (10kHz IR beacon)</a:t>
            </a:r>
            <a:endParaRPr lang="en-US" dirty="0">
              <a:solidFill>
                <a:schemeClr val="accent2"/>
              </a:solidFill>
            </a:endParaRPr>
          </a:p>
        </p:txBody>
      </p:sp>
      <p:sp>
        <p:nvSpPr>
          <p:cNvPr id="12" name="TextBox 11"/>
          <p:cNvSpPr txBox="1"/>
          <p:nvPr/>
        </p:nvSpPr>
        <p:spPr>
          <a:xfrm>
            <a:off x="4956263" y="4088814"/>
            <a:ext cx="1962615" cy="646331"/>
          </a:xfrm>
          <a:prstGeom prst="rect">
            <a:avLst/>
          </a:prstGeom>
          <a:noFill/>
        </p:spPr>
        <p:txBody>
          <a:bodyPr wrap="square" rtlCol="0">
            <a:spAutoFit/>
          </a:bodyPr>
          <a:lstStyle/>
          <a:p>
            <a:pPr algn="r"/>
            <a:r>
              <a:rPr lang="en-US" dirty="0" smtClean="0">
                <a:solidFill>
                  <a:schemeClr val="accent2"/>
                </a:solidFill>
              </a:rPr>
              <a:t>Targets</a:t>
            </a:r>
            <a:br>
              <a:rPr lang="en-US" dirty="0" smtClean="0">
                <a:solidFill>
                  <a:schemeClr val="accent2"/>
                </a:solidFill>
              </a:rPr>
            </a:br>
            <a:r>
              <a:rPr lang="en-US" dirty="0" smtClean="0">
                <a:solidFill>
                  <a:schemeClr val="accent2"/>
                </a:solidFill>
              </a:rPr>
              <a:t>(1kHz IR beacons)</a:t>
            </a:r>
          </a:p>
        </p:txBody>
      </p:sp>
      <p:sp>
        <p:nvSpPr>
          <p:cNvPr id="13" name="TextBox 12"/>
          <p:cNvSpPr txBox="1"/>
          <p:nvPr/>
        </p:nvSpPr>
        <p:spPr>
          <a:xfrm>
            <a:off x="3584835" y="5323694"/>
            <a:ext cx="1271239" cy="369332"/>
          </a:xfrm>
          <a:prstGeom prst="rect">
            <a:avLst/>
          </a:prstGeom>
          <a:noFill/>
        </p:spPr>
        <p:txBody>
          <a:bodyPr wrap="square" rtlCol="0">
            <a:spAutoFit/>
          </a:bodyPr>
          <a:lstStyle/>
          <a:p>
            <a:r>
              <a:rPr lang="en-US" dirty="0" smtClean="0">
                <a:solidFill>
                  <a:schemeClr val="accent2"/>
                </a:solidFill>
              </a:rPr>
              <a:t>Tape lines</a:t>
            </a:r>
            <a:endParaRPr lang="en-US" dirty="0">
              <a:solidFill>
                <a:schemeClr val="accent2"/>
              </a:solidFill>
            </a:endParaRPr>
          </a:p>
        </p:txBody>
      </p:sp>
    </p:spTree>
    <p:extLst>
      <p:ext uri="{BB962C8B-B14F-4D97-AF65-F5344CB8AC3E}">
        <p14:creationId xmlns:p14="http://schemas.microsoft.com/office/powerpoint/2010/main" val="41258214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n-lt"/>
                <a:cs typeface="Arial" panose="020B0604020202020204" pitchFamily="34" charset="0"/>
              </a:rPr>
              <a:t>Our Strategy</a:t>
            </a:r>
            <a:endParaRPr lang="en-US" dirty="0">
              <a:latin typeface="+mn-lt"/>
              <a:cs typeface="Arial" panose="020B0604020202020204" pitchFamily="34" charset="0"/>
            </a:endParaRPr>
          </a:p>
        </p:txBody>
      </p:sp>
      <p:sp>
        <p:nvSpPr>
          <p:cNvPr id="3" name="Content Placeholder 2"/>
          <p:cNvSpPr>
            <a:spLocks noGrp="1"/>
          </p:cNvSpPr>
          <p:nvPr>
            <p:ph idx="1"/>
          </p:nvPr>
        </p:nvSpPr>
        <p:spPr>
          <a:xfrm>
            <a:off x="857250" y="2819400"/>
            <a:ext cx="7404653" cy="4038600"/>
          </a:xfrm>
        </p:spPr>
        <p:txBody>
          <a:bodyPr>
            <a:normAutofit/>
          </a:bodyPr>
          <a:lstStyle/>
          <a:p>
            <a:pPr>
              <a:lnSpc>
                <a:spcPct val="150000"/>
              </a:lnSpc>
            </a:pPr>
            <a:r>
              <a:rPr lang="en-US" sz="2000" dirty="0" smtClean="0"/>
              <a:t>Collecting and firing on the same (front) side of the robot.</a:t>
            </a:r>
          </a:p>
          <a:p>
            <a:pPr>
              <a:lnSpc>
                <a:spcPct val="150000"/>
              </a:lnSpc>
            </a:pPr>
            <a:r>
              <a:rPr lang="en-US" sz="2000" dirty="0" smtClean="0"/>
              <a:t>Strafing along the target wall.</a:t>
            </a:r>
          </a:p>
          <a:p>
            <a:pPr>
              <a:lnSpc>
                <a:spcPct val="150000"/>
              </a:lnSpc>
            </a:pPr>
            <a:r>
              <a:rPr lang="en-US" sz="2000" dirty="0" smtClean="0"/>
              <a:t>Line following to and from the collection area.</a:t>
            </a:r>
          </a:p>
        </p:txBody>
      </p:sp>
    </p:spTree>
    <p:extLst>
      <p:ext uri="{BB962C8B-B14F-4D97-AF65-F5344CB8AC3E}">
        <p14:creationId xmlns:p14="http://schemas.microsoft.com/office/powerpoint/2010/main" val="31253932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n-lt"/>
              </a:rPr>
              <a:t>A Typical Run</a:t>
            </a:r>
            <a:endParaRPr lang="en-US" dirty="0">
              <a:latin typeface="+mn-lt"/>
            </a:endParaRPr>
          </a:p>
        </p:txBody>
      </p:sp>
      <p:sp>
        <p:nvSpPr>
          <p:cNvPr id="3" name="Content Placeholder 2"/>
          <p:cNvSpPr>
            <a:spLocks noGrp="1"/>
          </p:cNvSpPr>
          <p:nvPr>
            <p:ph idx="1"/>
          </p:nvPr>
        </p:nvSpPr>
        <p:spPr>
          <a:xfrm>
            <a:off x="1817649" y="2057400"/>
            <a:ext cx="6444255" cy="4038600"/>
          </a:xfrm>
        </p:spPr>
        <p:txBody>
          <a:bodyPr>
            <a:noAutofit/>
          </a:bodyPr>
          <a:lstStyle/>
          <a:p>
            <a:pPr marL="491490" indent="-457200">
              <a:lnSpc>
                <a:spcPct val="150000"/>
              </a:lnSpc>
              <a:buFont typeface="+mj-lt"/>
              <a:buAutoNum type="arabicPeriod"/>
            </a:pPr>
            <a:r>
              <a:rPr lang="en-US" sz="2000" dirty="0" smtClean="0"/>
              <a:t>Start at target wall.</a:t>
            </a:r>
          </a:p>
          <a:p>
            <a:pPr marL="491490" indent="-457200">
              <a:lnSpc>
                <a:spcPct val="150000"/>
              </a:lnSpc>
              <a:buFont typeface="+mj-lt"/>
              <a:buAutoNum type="arabicPeriod"/>
            </a:pPr>
            <a:r>
              <a:rPr lang="en-US" sz="2000" dirty="0" smtClean="0"/>
              <a:t>Line-follow back to collection.</a:t>
            </a:r>
          </a:p>
          <a:p>
            <a:pPr marL="491490" indent="-457200">
              <a:lnSpc>
                <a:spcPct val="150000"/>
              </a:lnSpc>
              <a:buFont typeface="+mj-lt"/>
              <a:buAutoNum type="arabicPeriod"/>
            </a:pPr>
            <a:r>
              <a:rPr lang="en-US" sz="2000" dirty="0" smtClean="0"/>
              <a:t>Collect.</a:t>
            </a:r>
          </a:p>
          <a:p>
            <a:pPr marL="491490" indent="-457200">
              <a:lnSpc>
                <a:spcPct val="150000"/>
              </a:lnSpc>
              <a:buFont typeface="+mj-lt"/>
              <a:buAutoNum type="arabicPeriod"/>
            </a:pPr>
            <a:r>
              <a:rPr lang="en-US" sz="2000" dirty="0" smtClean="0"/>
              <a:t>Line-follow to target wall.</a:t>
            </a:r>
          </a:p>
          <a:p>
            <a:pPr marL="491490" indent="-457200">
              <a:lnSpc>
                <a:spcPct val="150000"/>
              </a:lnSpc>
              <a:buFont typeface="+mj-lt"/>
              <a:buAutoNum type="arabicPeriod"/>
            </a:pPr>
            <a:r>
              <a:rPr lang="en-US" sz="2000" dirty="0" smtClean="0"/>
              <a:t>Strafe and fire, collecting rebounds.</a:t>
            </a:r>
            <a:endParaRPr lang="en-US" sz="2000" dirty="0"/>
          </a:p>
          <a:p>
            <a:pPr marL="491490" indent="-457200">
              <a:lnSpc>
                <a:spcPct val="150000"/>
              </a:lnSpc>
              <a:buFont typeface="+mj-lt"/>
              <a:buAutoNum type="arabicPeriod"/>
            </a:pPr>
            <a:r>
              <a:rPr lang="en-US" sz="2000" dirty="0" smtClean="0"/>
              <a:t>Repeat when empty.</a:t>
            </a:r>
            <a:endParaRPr lang="en-US" sz="2000" dirty="0"/>
          </a:p>
        </p:txBody>
      </p:sp>
    </p:spTree>
    <p:extLst>
      <p:ext uri="{BB962C8B-B14F-4D97-AF65-F5344CB8AC3E}">
        <p14:creationId xmlns:p14="http://schemas.microsoft.com/office/powerpoint/2010/main" val="17348784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2411" y="1327904"/>
            <a:ext cx="2834640" cy="1737360"/>
          </a:xfrm>
        </p:spPr>
        <p:txBody>
          <a:bodyPr>
            <a:normAutofit/>
          </a:bodyPr>
          <a:lstStyle/>
          <a:p>
            <a:r>
              <a:rPr lang="en-US" sz="2800" dirty="0" smtClean="0"/>
              <a:t>Compact collection and firing mechanism</a:t>
            </a:r>
            <a:endParaRPr lang="en-US" sz="2800" dirty="0"/>
          </a:p>
        </p:txBody>
      </p:sp>
      <p:pic>
        <p:nvPicPr>
          <p:cNvPr id="7" name="Picture Placeholder 6"/>
          <p:cNvPicPr>
            <a:picLocks noGrp="1" noChangeAspect="1"/>
          </p:cNvPicPr>
          <p:nvPr>
            <p:ph type="pic" idx="1"/>
          </p:nvPr>
        </p:nvPicPr>
        <p:blipFill>
          <a:blip r:embed="rId2">
            <a:extLst>
              <a:ext uri="{BEBA8EAE-BF5A-486C-A8C5-ECC9F3942E4B}">
                <a14:imgProps xmlns:a14="http://schemas.microsoft.com/office/drawing/2010/main">
                  <a14:imgLayer r:embed="rId3">
                    <a14:imgEffect>
                      <a14:backgroundRemoval t="10000" b="90000" l="10000" r="90000">
                        <a14:foregroundMark x1="25270" y1="37809" x2="23495" y2="34311"/>
                        <a14:foregroundMark x1="61381" y1="19547" x2="63850" y2="17644"/>
                        <a14:foregroundMark x1="72685" y1="20936" x2="70833" y2="18930"/>
                        <a14:foregroundMark x1="64931" y1="17181" x2="67284" y2="16718"/>
                        <a14:foregroundMark x1="78588" y1="60134" x2="78009" y2="56996"/>
                        <a14:foregroundMark x1="80594" y1="43467" x2="80864" y2="37140"/>
                        <a14:foregroundMark x1="69290" y1="17027" x2="73187" y2="19393"/>
                        <a14:backgroundMark x1="23727" y1="43776" x2="20409" y2="33539"/>
                        <a14:backgroundMark x1="26813" y1="67078" x2="17477" y2="59979"/>
                        <a14:backgroundMark x1="24691" y1="60597" x2="19599" y2="53035"/>
                        <a14:backgroundMark x1="24074" y1="58693" x2="23958" y2="57613"/>
                        <a14:backgroundMark x1="74228" y1="59053" x2="75424" y2="57459"/>
                        <a14:backgroundMark x1="79437" y1="67387" x2="73997" y2="61214"/>
                        <a14:backgroundMark x1="83796" y1="26955" x2="76119" y2="23457"/>
                        <a14:backgroundMark x1="31404" y1="20782" x2="31983" y2="19393"/>
                        <a14:backgroundMark x1="45910" y1="17953" x2="44367" y2="17798"/>
                      </a14:backgroundRemoval>
                    </a14:imgEffect>
                    <a14:imgEffect>
                      <a14:colorTemperature colorTemp="5300"/>
                    </a14:imgEffect>
                    <a14:imgEffect>
                      <a14:saturation sat="66000"/>
                    </a14:imgEffect>
                  </a14:imgLayer>
                </a14:imgProps>
              </a:ext>
              <a:ext uri="{28A0092B-C50C-407E-A947-70E740481C1C}">
                <a14:useLocalDpi xmlns:a14="http://schemas.microsoft.com/office/drawing/2010/main" val="0"/>
              </a:ext>
            </a:extLst>
          </a:blip>
          <a:stretch>
            <a:fillRect/>
          </a:stretch>
        </p:blipFill>
        <p:spPr>
          <a:xfrm>
            <a:off x="2102009" y="798603"/>
            <a:ext cx="7873139" cy="5904854"/>
          </a:xfrm>
        </p:spPr>
      </p:pic>
      <p:sp>
        <p:nvSpPr>
          <p:cNvPr id="5" name="Text Placeholder 4"/>
          <p:cNvSpPr>
            <a:spLocks noGrp="1"/>
          </p:cNvSpPr>
          <p:nvPr>
            <p:ph type="body" sz="half" idx="2"/>
          </p:nvPr>
        </p:nvSpPr>
        <p:spPr>
          <a:xfrm>
            <a:off x="712411" y="3573609"/>
            <a:ext cx="2834640" cy="2492298"/>
          </a:xfrm>
        </p:spPr>
        <p:txBody>
          <a:bodyPr>
            <a:normAutofit/>
          </a:bodyPr>
          <a:lstStyle/>
          <a:p>
            <a:r>
              <a:rPr lang="en-US" sz="1600" dirty="0" smtClean="0"/>
              <a:t>Brush collects and corrals the balls to one side of the robot.</a:t>
            </a:r>
          </a:p>
          <a:p>
            <a:r>
              <a:rPr lang="en-US" sz="1600" dirty="0" smtClean="0"/>
              <a:t>Balls are lifted one at a time up to the firing mechanism.</a:t>
            </a:r>
            <a:endParaRPr lang="en-US" sz="1600" dirty="0"/>
          </a:p>
        </p:txBody>
      </p:sp>
    </p:spTree>
    <p:extLst>
      <p:ext uri="{BB962C8B-B14F-4D97-AF65-F5344CB8AC3E}">
        <p14:creationId xmlns:p14="http://schemas.microsoft.com/office/powerpoint/2010/main" val="271436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42170" y="1885070"/>
            <a:ext cx="2834640" cy="1737360"/>
          </a:xfrm>
        </p:spPr>
        <p:txBody>
          <a:bodyPr/>
          <a:lstStyle/>
          <a:p>
            <a:r>
              <a:rPr lang="en-US" dirty="0" smtClean="0"/>
              <a:t>Rotatable rear wheels</a:t>
            </a:r>
            <a:endParaRPr lang="en-US" dirty="0"/>
          </a:p>
        </p:txBody>
      </p:sp>
      <p:pic>
        <p:nvPicPr>
          <p:cNvPr id="5" name="Picture Placeholder 4"/>
          <p:cNvPicPr>
            <a:picLocks noGrp="1" noChangeAspect="1"/>
          </p:cNvPicPr>
          <p:nvPr>
            <p:ph type="pic" idx="1"/>
          </p:nvPr>
        </p:nvPicPr>
        <p:blipFill>
          <a:blip r:embed="rId2">
            <a:extLst>
              <a:ext uri="{BEBA8EAE-BF5A-486C-A8C5-ECC9F3942E4B}">
                <a14:imgProps xmlns:a14="http://schemas.microsoft.com/office/drawing/2010/main">
                  <a14:imgLayer r:embed="rId3">
                    <a14:imgEffect>
                      <a14:backgroundRemoval t="0" b="89918" l="15741" r="77431">
                        <a14:foregroundMark x1="55517" y1="57356" x2="56983" y2="53241"/>
                        <a14:foregroundMark x1="31327" y1="63272" x2="23380" y2="60905"/>
                        <a14:backgroundMark x1="59336" y1="55607" x2="63889" y2="53241"/>
                        <a14:backgroundMark x1="59336" y1="50309" x2="59182" y2="46759"/>
                      </a14:backgroundRemoval>
                    </a14:imgEffect>
                  </a14:imgLayer>
                </a14:imgProps>
              </a:ext>
              <a:ext uri="{28A0092B-C50C-407E-A947-70E740481C1C}">
                <a14:useLocalDpi xmlns:a14="http://schemas.microsoft.com/office/drawing/2010/main" val="0"/>
              </a:ext>
            </a:extLst>
          </a:blip>
          <a:srcRect l="15627" r="15627"/>
          <a:stretch>
            <a:fillRect/>
          </a:stretch>
        </p:blipFill>
        <p:spPr>
          <a:xfrm>
            <a:off x="187527" y="194135"/>
            <a:ext cx="5735601" cy="6257539"/>
          </a:xfrm>
        </p:spPr>
      </p:pic>
      <p:sp>
        <p:nvSpPr>
          <p:cNvPr id="4" name="Text Placeholder 3"/>
          <p:cNvSpPr>
            <a:spLocks noGrp="1"/>
          </p:cNvSpPr>
          <p:nvPr>
            <p:ph type="body" sz="half" idx="2"/>
          </p:nvPr>
        </p:nvSpPr>
        <p:spPr>
          <a:xfrm>
            <a:off x="5442170" y="4026290"/>
            <a:ext cx="2834640" cy="2476500"/>
          </a:xfrm>
        </p:spPr>
        <p:txBody>
          <a:bodyPr>
            <a:normAutofit/>
          </a:bodyPr>
          <a:lstStyle/>
          <a:p>
            <a:r>
              <a:rPr lang="en-US" sz="1600" dirty="0" smtClean="0"/>
              <a:t>Servo-controlled.</a:t>
            </a:r>
          </a:p>
          <a:p>
            <a:r>
              <a:rPr lang="en-US" sz="1600" dirty="0" smtClean="0"/>
              <a:t>Transforms between differential-drive and “bicycle” mode.</a:t>
            </a:r>
            <a:endParaRPr lang="en-US" sz="1600" dirty="0"/>
          </a:p>
        </p:txBody>
      </p:sp>
    </p:spTree>
    <p:extLst>
      <p:ext uri="{BB962C8B-B14F-4D97-AF65-F5344CB8AC3E}">
        <p14:creationId xmlns:p14="http://schemas.microsoft.com/office/powerpoint/2010/main" val="5420811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7250" y="1290305"/>
            <a:ext cx="7406640" cy="1356360"/>
          </a:xfrm>
        </p:spPr>
        <p:txBody>
          <a:bodyPr/>
          <a:lstStyle/>
          <a:p>
            <a:r>
              <a:rPr lang="en-US" dirty="0" smtClean="0"/>
              <a:t>Time Management</a:t>
            </a:r>
            <a:endParaRPr lang="en-US" dirty="0"/>
          </a:p>
        </p:txBody>
      </p:sp>
      <p:pic>
        <p:nvPicPr>
          <p:cNvPr id="3" name="Picture 2"/>
          <p:cNvPicPr>
            <a:picLocks noChangeAspect="1"/>
          </p:cNvPicPr>
          <p:nvPr/>
        </p:nvPicPr>
        <p:blipFill>
          <a:blip r:embed="rId2">
            <a:clrChange>
              <a:clrFrom>
                <a:srgbClr val="F3F3F3"/>
              </a:clrFrom>
              <a:clrTo>
                <a:srgbClr val="F3F3F3">
                  <a:alpha val="0"/>
                </a:srgbClr>
              </a:clrTo>
            </a:clrChange>
            <a:extLst>
              <a:ext uri="{28A0092B-C50C-407E-A947-70E740481C1C}">
                <a14:useLocalDpi xmlns:a14="http://schemas.microsoft.com/office/drawing/2010/main" val="0"/>
              </a:ext>
            </a:extLst>
          </a:blip>
          <a:stretch>
            <a:fillRect/>
          </a:stretch>
        </p:blipFill>
        <p:spPr>
          <a:xfrm>
            <a:off x="187984" y="3365408"/>
            <a:ext cx="8764947" cy="1638529"/>
          </a:xfrm>
          <a:prstGeom prst="rect">
            <a:avLst/>
          </a:prstGeom>
        </p:spPr>
      </p:pic>
      <p:sp>
        <p:nvSpPr>
          <p:cNvPr id="4" name="TextBox 3"/>
          <p:cNvSpPr txBox="1"/>
          <p:nvPr/>
        </p:nvSpPr>
        <p:spPr>
          <a:xfrm>
            <a:off x="2787526" y="3550074"/>
            <a:ext cx="1773044" cy="369332"/>
          </a:xfrm>
          <a:prstGeom prst="rect">
            <a:avLst/>
          </a:prstGeom>
          <a:noFill/>
        </p:spPr>
        <p:txBody>
          <a:bodyPr wrap="square" rtlCol="0">
            <a:spAutoFit/>
          </a:bodyPr>
          <a:lstStyle/>
          <a:p>
            <a:pPr algn="ctr"/>
            <a:r>
              <a:rPr lang="en-US" dirty="0" smtClean="0"/>
              <a:t>Design Proposal</a:t>
            </a:r>
          </a:p>
        </p:txBody>
      </p:sp>
      <p:sp>
        <p:nvSpPr>
          <p:cNvPr id="5" name="TextBox 4"/>
          <p:cNvSpPr txBox="1"/>
          <p:nvPr/>
        </p:nvSpPr>
        <p:spPr>
          <a:xfrm>
            <a:off x="4772720" y="4000006"/>
            <a:ext cx="2040673" cy="369332"/>
          </a:xfrm>
          <a:prstGeom prst="rect">
            <a:avLst/>
          </a:prstGeom>
          <a:noFill/>
        </p:spPr>
        <p:txBody>
          <a:bodyPr wrap="square" rtlCol="0">
            <a:spAutoFit/>
          </a:bodyPr>
          <a:lstStyle/>
          <a:p>
            <a:pPr algn="ctr"/>
            <a:r>
              <a:rPr lang="en-US" dirty="0" smtClean="0"/>
              <a:t>Thermo Labs Due</a:t>
            </a:r>
          </a:p>
        </p:txBody>
      </p:sp>
      <p:sp>
        <p:nvSpPr>
          <p:cNvPr id="6" name="TextBox 5"/>
          <p:cNvSpPr txBox="1"/>
          <p:nvPr/>
        </p:nvSpPr>
        <p:spPr>
          <a:xfrm>
            <a:off x="7315200" y="3550074"/>
            <a:ext cx="1282390" cy="369332"/>
          </a:xfrm>
          <a:prstGeom prst="rect">
            <a:avLst/>
          </a:prstGeom>
          <a:noFill/>
        </p:spPr>
        <p:txBody>
          <a:bodyPr wrap="square" rtlCol="0">
            <a:spAutoFit/>
          </a:bodyPr>
          <a:lstStyle/>
          <a:p>
            <a:pPr algn="ctr"/>
            <a:r>
              <a:rPr lang="en-US" dirty="0" smtClean="0"/>
              <a:t>Time Trials</a:t>
            </a:r>
          </a:p>
        </p:txBody>
      </p:sp>
    </p:spTree>
    <p:extLst>
      <p:ext uri="{BB962C8B-B14F-4D97-AF65-F5344CB8AC3E}">
        <p14:creationId xmlns:p14="http://schemas.microsoft.com/office/powerpoint/2010/main" val="32658605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Finished Product</a:t>
            </a:r>
            <a:endParaRPr lang="en-US" dirty="0"/>
          </a:p>
        </p:txBody>
      </p:sp>
      <p:pic>
        <p:nvPicPr>
          <p:cNvPr id="5" name="Picture 4"/>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t="10909"/>
          <a:stretch/>
        </p:blipFill>
        <p:spPr>
          <a:xfrm>
            <a:off x="4229146" y="4643139"/>
            <a:ext cx="1990827" cy="1330235"/>
          </a:xfrm>
          <a:prstGeom prst="rect">
            <a:avLst/>
          </a:prstGeom>
        </p:spPr>
      </p:pic>
      <p:pic>
        <p:nvPicPr>
          <p:cNvPr id="6" name="Picture 5"/>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5900"/>
                    </a14:imgEffect>
                    <a14:imgEffect>
                      <a14:saturation sat="66000"/>
                    </a14:imgEffect>
                    <a14:imgEffect>
                      <a14:brightnessContrast bright="10000"/>
                    </a14:imgEffect>
                  </a14:imgLayer>
                </a14:imgProps>
              </a:ext>
              <a:ext uri="{28A0092B-C50C-407E-A947-70E740481C1C}">
                <a14:useLocalDpi xmlns:a14="http://schemas.microsoft.com/office/drawing/2010/main" val="0"/>
              </a:ext>
            </a:extLst>
          </a:blip>
          <a:srcRect r="5936" b="30845"/>
          <a:stretch/>
        </p:blipFill>
        <p:spPr>
          <a:xfrm>
            <a:off x="4229146" y="2217118"/>
            <a:ext cx="3761788" cy="2074245"/>
          </a:xfrm>
          <a:prstGeom prst="rect">
            <a:avLst/>
          </a:prstGeom>
        </p:spPr>
      </p:pic>
      <p:pic>
        <p:nvPicPr>
          <p:cNvPr id="7" name="Picture 6"/>
          <p:cNvPicPr>
            <a:picLocks noChangeAspect="1"/>
          </p:cNvPicPr>
          <p:nvPr/>
        </p:nvPicPr>
        <p:blipFill>
          <a:blip r:embed="rId6">
            <a:extLst>
              <a:ext uri="{BEBA8EAE-BF5A-486C-A8C5-ECC9F3942E4B}">
                <a14:imgProps xmlns:a14="http://schemas.microsoft.com/office/drawing/2010/main">
                  <a14:imgLayer r:embed="rId7">
                    <a14:imgEffect>
                      <a14:colorTemperature colorTemp="5900"/>
                    </a14:imgEffect>
                    <a14:imgEffect>
                      <a14:saturation sat="80000"/>
                    </a14:imgEffect>
                    <a14:imgEffect>
                      <a14:brightnessContrast bright="-10000"/>
                    </a14:imgEffect>
                  </a14:imgLayer>
                </a14:imgProps>
              </a:ext>
              <a:ext uri="{28A0092B-C50C-407E-A947-70E740481C1C}">
                <a14:useLocalDpi xmlns:a14="http://schemas.microsoft.com/office/drawing/2010/main" val="0"/>
              </a:ext>
            </a:extLst>
          </a:blip>
          <a:stretch>
            <a:fillRect/>
          </a:stretch>
        </p:blipFill>
        <p:spPr>
          <a:xfrm>
            <a:off x="1120201" y="2217118"/>
            <a:ext cx="2817192" cy="3756256"/>
          </a:xfrm>
          <a:prstGeom prst="rect">
            <a:avLst/>
          </a:prstGeom>
        </p:spPr>
      </p:pic>
    </p:spTree>
    <p:extLst>
      <p:ext uri="{BB962C8B-B14F-4D97-AF65-F5344CB8AC3E}">
        <p14:creationId xmlns:p14="http://schemas.microsoft.com/office/powerpoint/2010/main" val="2637440668"/>
      </p:ext>
    </p:extLst>
  </p:cSld>
  <p:clrMapOvr>
    <a:masterClrMapping/>
  </p:clrMapOvr>
  <p:timing>
    <p:tnLst>
      <p:par>
        <p:cTn id="1" dur="indefinite" restart="never" nodeType="tmRoot"/>
      </p:par>
    </p:tnLst>
  </p:timing>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ACC63D00-1EE0-4159-BF5A-6FF02000B710}"/>
    </a:ext>
  </a:extLst>
</a:theme>
</file>

<file path=docProps/app.xml><?xml version="1.0" encoding="utf-8"?>
<Properties xmlns="http://schemas.openxmlformats.org/officeDocument/2006/extended-properties" xmlns:vt="http://schemas.openxmlformats.org/officeDocument/2006/docPropsVTypes">
  <Template>Basis</Template>
  <TotalTime>295</TotalTime>
  <Words>206</Words>
  <Application>Microsoft Office PowerPoint</Application>
  <PresentationFormat>On-screen Show (4:3)</PresentationFormat>
  <Paragraphs>33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Arial Black</vt:lpstr>
      <vt:lpstr>Corbel</vt:lpstr>
      <vt:lpstr>Basis</vt:lpstr>
      <vt:lpstr>LM1337</vt:lpstr>
      <vt:lpstr>The Contest</vt:lpstr>
      <vt:lpstr>The Arena</vt:lpstr>
      <vt:lpstr>Our Strategy</vt:lpstr>
      <vt:lpstr>A Typical Run</vt:lpstr>
      <vt:lpstr>Compact collection and firing mechanism</vt:lpstr>
      <vt:lpstr>Rotatable rear wheels</vt:lpstr>
      <vt:lpstr>Time Management</vt:lpstr>
      <vt:lpstr>Finished Product</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Rowan Walsh</dc:creator>
  <cp:lastModifiedBy>Rowan Walsh</cp:lastModifiedBy>
  <cp:revision>24</cp:revision>
  <dcterms:created xsi:type="dcterms:W3CDTF">2013-07-28T17:57:22Z</dcterms:created>
  <dcterms:modified xsi:type="dcterms:W3CDTF">2013-07-29T21:29:28Z</dcterms:modified>
</cp:coreProperties>
</file>

<file path=docProps/thumbnail.jpeg>
</file>